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sldIdLst>
    <p:sldId id="256" r:id="rId2"/>
    <p:sldId id="288" r:id="rId3"/>
    <p:sldId id="264" r:id="rId4"/>
    <p:sldId id="257" r:id="rId5"/>
    <p:sldId id="265" r:id="rId6"/>
    <p:sldId id="269" r:id="rId7"/>
    <p:sldId id="267" r:id="rId8"/>
    <p:sldId id="268" r:id="rId9"/>
    <p:sldId id="266" r:id="rId10"/>
    <p:sldId id="271" r:id="rId11"/>
    <p:sldId id="272" r:id="rId12"/>
    <p:sldId id="273" r:id="rId13"/>
    <p:sldId id="276" r:id="rId14"/>
    <p:sldId id="279" r:id="rId15"/>
    <p:sldId id="286" r:id="rId16"/>
    <p:sldId id="277" r:id="rId17"/>
    <p:sldId id="280" r:id="rId18"/>
    <p:sldId id="284" r:id="rId19"/>
    <p:sldId id="278" r:id="rId20"/>
    <p:sldId id="281" r:id="rId21"/>
    <p:sldId id="287" r:id="rId22"/>
    <p:sldId id="282" r:id="rId23"/>
    <p:sldId id="285" r:id="rId24"/>
    <p:sldId id="270" r:id="rId25"/>
    <p:sldId id="289" r:id="rId26"/>
    <p:sldId id="290" r:id="rId2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887"/>
    <p:restoredTop sz="94719"/>
  </p:normalViewPr>
  <p:slideViewPr>
    <p:cSldViewPr snapToGrid="0" snapToObjects="1">
      <p:cViewPr varScale="1">
        <p:scale>
          <a:sx n="120" d="100"/>
          <a:sy n="120" d="100"/>
        </p:scale>
        <p:origin x="204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8D8A5-DE02-1940-ACCA-F7B184BEE301}" type="datetimeFigureOut">
              <a:rPr lang="en-GB" smtClean="0"/>
              <a:t>10/10/2020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B983A-14B8-0B46-80ED-728A9CBA901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08099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8D8A5-DE02-1940-ACCA-F7B184BEE301}" type="datetimeFigureOut">
              <a:rPr lang="en-GB" smtClean="0"/>
              <a:t>10/10/2020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B983A-14B8-0B46-80ED-728A9CBA901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53995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8D8A5-DE02-1940-ACCA-F7B184BEE301}" type="datetimeFigureOut">
              <a:rPr lang="en-GB" smtClean="0"/>
              <a:t>10/10/2020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B983A-14B8-0B46-80ED-728A9CBA901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73373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8D8A5-DE02-1940-ACCA-F7B184BEE301}" type="datetimeFigureOut">
              <a:rPr lang="en-GB" smtClean="0"/>
              <a:t>10/10/2020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B983A-14B8-0B46-80ED-728A9CBA901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73675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8D8A5-DE02-1940-ACCA-F7B184BEE301}" type="datetimeFigureOut">
              <a:rPr lang="en-GB" smtClean="0"/>
              <a:t>10/10/2020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B983A-14B8-0B46-80ED-728A9CBA901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07829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8D8A5-DE02-1940-ACCA-F7B184BEE301}" type="datetimeFigureOut">
              <a:rPr lang="en-GB" smtClean="0"/>
              <a:t>10/10/2020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B983A-14B8-0B46-80ED-728A9CBA901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08661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8D8A5-DE02-1940-ACCA-F7B184BEE301}" type="datetimeFigureOut">
              <a:rPr lang="en-GB" smtClean="0"/>
              <a:t>10/10/2020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B983A-14B8-0B46-80ED-728A9CBA901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43104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8D8A5-DE02-1940-ACCA-F7B184BEE301}" type="datetimeFigureOut">
              <a:rPr lang="en-GB" smtClean="0"/>
              <a:t>10/10/2020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B983A-14B8-0B46-80ED-728A9CBA901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51847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8D8A5-DE02-1940-ACCA-F7B184BEE301}" type="datetimeFigureOut">
              <a:rPr lang="en-GB" smtClean="0"/>
              <a:t>10/10/2020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B983A-14B8-0B46-80ED-728A9CBA901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33215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8D8A5-DE02-1940-ACCA-F7B184BEE301}" type="datetimeFigureOut">
              <a:rPr lang="en-GB" smtClean="0"/>
              <a:t>10/10/2020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B983A-14B8-0B46-80ED-728A9CBA901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38870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8D8A5-DE02-1940-ACCA-F7B184BEE301}" type="datetimeFigureOut">
              <a:rPr lang="en-GB" smtClean="0"/>
              <a:t>10/10/2020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B983A-14B8-0B46-80ED-728A9CBA901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10442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38D8A5-DE02-1940-ACCA-F7B184BEE301}" type="datetimeFigureOut">
              <a:rPr lang="en-GB" smtClean="0"/>
              <a:t>10/10/2020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AB983A-14B8-0B46-80ED-728A9CBA901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84666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65F34E-F77A-4648-86FF-1AEEAC69A2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42997" y="4058125"/>
            <a:ext cx="3604497" cy="972836"/>
          </a:xfrm>
        </p:spPr>
        <p:txBody>
          <a:bodyPr anchor="t">
            <a:normAutofit fontScale="90000"/>
          </a:bodyPr>
          <a:lstStyle/>
          <a:p>
            <a:pPr algn="l"/>
            <a:r>
              <a:rPr lang="en-GB" sz="3300" b="1" dirty="0">
                <a:solidFill>
                  <a:srgbClr val="000000"/>
                </a:solidFill>
              </a:rPr>
              <a:t>The UK productivity problem</a:t>
            </a:r>
            <a:br>
              <a:rPr lang="en-GB" sz="3300" b="1" dirty="0">
                <a:solidFill>
                  <a:srgbClr val="000000"/>
                </a:solidFill>
              </a:rPr>
            </a:br>
            <a:r>
              <a:rPr lang="en-GB" sz="3300" dirty="0">
                <a:solidFill>
                  <a:srgbClr val="000000"/>
                </a:solidFill>
              </a:rPr>
              <a:t>Johnny Lau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F45C67-ACE7-0146-B092-671DC986FB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43225" y="3429000"/>
            <a:ext cx="3604268" cy="629123"/>
          </a:xfrm>
        </p:spPr>
        <p:txBody>
          <a:bodyPr anchor="b">
            <a:normAutofit/>
          </a:bodyPr>
          <a:lstStyle/>
          <a:p>
            <a:pPr algn="l"/>
            <a:r>
              <a:rPr lang="en-GB" sz="1350" dirty="0">
                <a:solidFill>
                  <a:srgbClr val="000000"/>
                </a:solidFill>
              </a:rPr>
              <a:t>Can we have more for less?</a:t>
            </a:r>
          </a:p>
        </p:txBody>
      </p:sp>
      <p:pic>
        <p:nvPicPr>
          <p:cNvPr id="1025" name="Picture 1" descr="page1image54900544">
            <a:extLst>
              <a:ext uri="{FF2B5EF4-FFF2-40B4-BE49-F238E27FC236}">
                <a16:creationId xmlns:a16="http://schemas.microsoft.com/office/drawing/2014/main" id="{78174AE3-B302-FE48-BD60-1576882A5E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5353" y="2902130"/>
            <a:ext cx="3106320" cy="1739540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68544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76F364-880F-E34C-8B54-01E9640DC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5F022CE-61A0-8947-BE05-A580BB16B4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44000" cy="6827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2435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CE0201-355A-F449-94FD-BF97612E3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41626B-9C7E-D94A-ACAA-6E0DD22E4B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BE508E-800A-E448-8D3A-0F3905DA5A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018"/>
            <a:ext cx="9144000" cy="6789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096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A517A-4EA4-3241-951A-FEDA8F4FA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BC1C82-CD94-6948-BA29-A62D1C0DF4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878E3E-4D3B-2C4B-855B-8F4099F36B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545"/>
            <a:ext cx="9144000" cy="6818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1273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2A003C-566B-F945-B7A3-152DA71C0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56803"/>
            <a:ext cx="7886700" cy="315911"/>
          </a:xfrm>
        </p:spPr>
        <p:txBody>
          <a:bodyPr>
            <a:normAutofit fontScale="90000"/>
          </a:bodyPr>
          <a:lstStyle/>
          <a:p>
            <a:r>
              <a:rPr lang="en-GB"/>
              <a:t>Professional, scientific and technical</a:t>
            </a:r>
            <a:endParaRPr lang="en-GB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523B42F-39C7-504D-8DDA-7B23E0A2E4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2316" y="681037"/>
            <a:ext cx="8073034" cy="6020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8782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53C4646D-535C-5043-8E87-D2F296C824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56803"/>
            <a:ext cx="7886700" cy="315911"/>
          </a:xfrm>
        </p:spPr>
        <p:txBody>
          <a:bodyPr>
            <a:normAutofit fontScale="90000"/>
          </a:bodyPr>
          <a:lstStyle/>
          <a:p>
            <a:r>
              <a:rPr lang="en-GB" dirty="0"/>
              <a:t>Professional, scientific and technical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C523B4B-309A-A846-90F3-FE92183BC0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A1F3609-9E0C-7549-A835-8B71EE0875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794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6350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EE4B26E-323A-DE4C-9D20-E62BDABB82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5301" y="1451344"/>
            <a:ext cx="8293395" cy="518337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5E7D90B-B6BE-664A-BFF8-A6E504D7FD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0"/>
            <a:ext cx="7886700" cy="1325563"/>
          </a:xfrm>
        </p:spPr>
        <p:txBody>
          <a:bodyPr>
            <a:normAutofit/>
          </a:bodyPr>
          <a:lstStyle/>
          <a:p>
            <a:r>
              <a:rPr lang="en-GB" dirty="0"/>
              <a:t>Professional and business services</a:t>
            </a:r>
          </a:p>
        </p:txBody>
      </p:sp>
    </p:spTree>
    <p:extLst>
      <p:ext uri="{BB962C8B-B14F-4D97-AF65-F5344CB8AC3E}">
        <p14:creationId xmlns:p14="http://schemas.microsoft.com/office/powerpoint/2010/main" val="18193419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2A003C-566B-F945-B7A3-152DA71C0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56803"/>
            <a:ext cx="7886700" cy="315911"/>
          </a:xfrm>
        </p:spPr>
        <p:txBody>
          <a:bodyPr>
            <a:normAutofit fontScale="90000"/>
          </a:bodyPr>
          <a:lstStyle/>
          <a:p>
            <a:r>
              <a:rPr lang="en-GB" dirty="0"/>
              <a:t>Financial and insurance activities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CA1D39-5953-DD4A-9CEC-7E9757DB2D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919" y="681037"/>
            <a:ext cx="7807343" cy="5829326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C0D2C81-FE2F-014C-BCA2-6194A359DD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552354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2A003C-566B-F945-B7A3-152DA71C0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56803"/>
            <a:ext cx="7886700" cy="315911"/>
          </a:xfrm>
        </p:spPr>
        <p:txBody>
          <a:bodyPr>
            <a:normAutofit fontScale="90000"/>
          </a:bodyPr>
          <a:lstStyle/>
          <a:p>
            <a:r>
              <a:rPr lang="en-GB" dirty="0"/>
              <a:t>Financial and insurance activities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2F3AC62-61C7-C045-8D65-F5E17FAF56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1EA204E-1100-3344-9C9B-8154115D74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794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6559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2A003C-566B-F945-B7A3-152DA71C0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56803"/>
            <a:ext cx="7886700" cy="315911"/>
          </a:xfrm>
        </p:spPr>
        <p:txBody>
          <a:bodyPr>
            <a:normAutofit fontScale="90000"/>
          </a:bodyPr>
          <a:lstStyle/>
          <a:p>
            <a:r>
              <a:rPr lang="en-GB" dirty="0"/>
              <a:t>Financial and insurance activities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1B99181-0984-F843-B761-491927AEEE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304609-88BC-F44C-A40C-ED78B1BE93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6197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7213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2A003C-566B-F945-B7A3-152DA71C0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484605"/>
            <a:ext cx="7886700" cy="315911"/>
          </a:xfrm>
        </p:spPr>
        <p:txBody>
          <a:bodyPr>
            <a:normAutofit fontScale="90000"/>
          </a:bodyPr>
          <a:lstStyle/>
          <a:p>
            <a:r>
              <a:rPr lang="en-GB" dirty="0"/>
              <a:t>Public admin, defence, education, human health and social work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03B730A5-902D-624F-BD13-5113901F7F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060" y="1249325"/>
            <a:ext cx="8973879" cy="560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0679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CB6C291-6CAF-46DF-ACFF-AADF0FD03F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82719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EBADBCA-DA20-4279-93C6-011DEF18AA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953" t="3964" b="3964"/>
          <a:stretch>
            <a:fillRect/>
          </a:stretch>
        </p:blipFill>
        <p:spPr>
          <a:xfrm>
            <a:off x="0" y="1"/>
            <a:ext cx="5665603" cy="6857999"/>
          </a:xfrm>
          <a:custGeom>
            <a:avLst/>
            <a:gdLst>
              <a:gd name="connsiteX0" fmla="*/ 0 w 7554138"/>
              <a:gd name="connsiteY0" fmla="*/ 0 h 6857999"/>
              <a:gd name="connsiteX1" fmla="*/ 7554138 w 7554138"/>
              <a:gd name="connsiteY1" fmla="*/ 0 h 6857999"/>
              <a:gd name="connsiteX2" fmla="*/ 7554138 w 7554138"/>
              <a:gd name="connsiteY2" fmla="*/ 6857999 h 6857999"/>
              <a:gd name="connsiteX3" fmla="*/ 0 w 7554138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54138" h="6857999">
                <a:moveTo>
                  <a:pt x="0" y="0"/>
                </a:moveTo>
                <a:lnTo>
                  <a:pt x="7554138" y="0"/>
                </a:lnTo>
                <a:lnTo>
                  <a:pt x="7554138" y="6857999"/>
                </a:lnTo>
                <a:lnTo>
                  <a:pt x="0" y="6857999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F17C7CA-8F9E-1C4E-91C2-5C034CE065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060" y="1243013"/>
            <a:ext cx="2891790" cy="4371974"/>
          </a:xfrm>
        </p:spPr>
        <p:txBody>
          <a:bodyPr>
            <a:normAutofit/>
          </a:bodyPr>
          <a:lstStyle/>
          <a:p>
            <a:r>
              <a:rPr lang="en-GB">
                <a:solidFill>
                  <a:srgbClr val="FFFFFF"/>
                </a:solidFill>
              </a:rPr>
              <a:t>Definition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735DC46-5663-471D-AADB-81E00E65BC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00637" y="0"/>
            <a:ext cx="4043363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1A2614-9F67-2E4F-A916-E1D6B56A2B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29150" y="804672"/>
            <a:ext cx="3915918" cy="5230368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GB" sz="1800" i="1">
                <a:solidFill>
                  <a:srgbClr val="000000"/>
                </a:solidFill>
              </a:rPr>
              <a:t>“</a:t>
            </a:r>
            <a:r>
              <a:rPr lang="en-GB" sz="1800" b="1" i="1">
                <a:solidFill>
                  <a:srgbClr val="000000"/>
                </a:solidFill>
              </a:rPr>
              <a:t>Productivity </a:t>
            </a:r>
            <a:r>
              <a:rPr lang="en-GB" sz="1800" i="1">
                <a:solidFill>
                  <a:srgbClr val="000000"/>
                </a:solidFill>
              </a:rPr>
              <a:t>is commonly defined as a ratio between the output volume and the volume of inputs.</a:t>
            </a:r>
          </a:p>
          <a:p>
            <a:pPr marL="0" indent="0">
              <a:buNone/>
            </a:pPr>
            <a:endParaRPr lang="en-GB" sz="1800" i="1">
              <a:solidFill>
                <a:srgbClr val="000000"/>
              </a:solidFill>
            </a:endParaRPr>
          </a:p>
          <a:p>
            <a:r>
              <a:rPr lang="en-GB" sz="1800">
                <a:solidFill>
                  <a:srgbClr val="000000"/>
                </a:solidFill>
              </a:rPr>
              <a:t>How efficiently production inputs, such as labour and capital, are being used in an economy to produce a given level of output.</a:t>
            </a:r>
          </a:p>
          <a:p>
            <a:endParaRPr lang="en-GB" sz="1800">
              <a:solidFill>
                <a:srgbClr val="000000"/>
              </a:solidFill>
            </a:endParaRPr>
          </a:p>
          <a:p>
            <a:r>
              <a:rPr lang="en-GB" sz="1800">
                <a:solidFill>
                  <a:srgbClr val="000000"/>
                </a:solidFill>
              </a:rPr>
              <a:t>Over the past decade, productivity has slowed down globally with the UK lagging behind some other developed economies. </a:t>
            </a:r>
          </a:p>
          <a:p>
            <a:endParaRPr lang="en-GB" sz="1800">
              <a:solidFill>
                <a:srgbClr val="000000"/>
              </a:solidFill>
            </a:endParaRPr>
          </a:p>
          <a:p>
            <a:r>
              <a:rPr lang="en-GB" sz="1800">
                <a:solidFill>
                  <a:srgbClr val="000000"/>
                </a:solidFill>
              </a:rPr>
              <a:t>Productivity is key to the development of local businesses and the wider economy.</a:t>
            </a:r>
          </a:p>
          <a:p>
            <a:endParaRPr lang="en-GB" sz="1800">
              <a:solidFill>
                <a:srgbClr val="000000"/>
              </a:solidFill>
            </a:endParaRPr>
          </a:p>
          <a:p>
            <a:endParaRPr lang="en-GB" sz="18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74718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2A003C-566B-F945-B7A3-152DA71C0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484605"/>
            <a:ext cx="7886700" cy="315911"/>
          </a:xfrm>
        </p:spPr>
        <p:txBody>
          <a:bodyPr>
            <a:normAutofit fontScale="90000"/>
          </a:bodyPr>
          <a:lstStyle/>
          <a:p>
            <a:r>
              <a:rPr lang="en-GB" dirty="0"/>
              <a:t>Public Admin and Defence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D93044-E44A-8D43-B8F0-031B115F9B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9E586AE-E2CD-A24B-90A0-35114AA0D7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41352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9228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23F719-AC3C-534A-BA6A-0971BB700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Public admin and defence</a:t>
            </a:r>
            <a:endParaRPr lang="en-GB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0AF837CA-AB08-5E49-AC4A-B8C09C82A9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1690689"/>
            <a:ext cx="7756628" cy="4847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8099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2A003C-566B-F945-B7A3-152DA71C0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484605"/>
            <a:ext cx="7886700" cy="315911"/>
          </a:xfrm>
        </p:spPr>
        <p:txBody>
          <a:bodyPr>
            <a:normAutofit fontScale="90000"/>
          </a:bodyPr>
          <a:lstStyle/>
          <a:p>
            <a:r>
              <a:rPr lang="en-GB" dirty="0"/>
              <a:t>Health and education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FE19768-98A0-6B49-96D9-4D32D6C540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0E6DD70-6AB4-704E-9565-26BFF9E682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5693" y="1143794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3675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2A003C-566B-F945-B7A3-152DA71C0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484605"/>
            <a:ext cx="7886700" cy="315911"/>
          </a:xfrm>
        </p:spPr>
        <p:txBody>
          <a:bodyPr>
            <a:normAutofit fontScale="90000"/>
          </a:bodyPr>
          <a:lstStyle/>
          <a:p>
            <a:r>
              <a:rPr lang="en-GB" dirty="0"/>
              <a:t>Health and education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75C5716E-5DDC-7047-9460-203F4E6133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" y="1102610"/>
            <a:ext cx="9208621" cy="575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6452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CB6C291-6CAF-46DF-ACFF-AADF0FD03F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82719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EBADBCA-DA20-4279-93C6-011DEF18AA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953" t="3964" b="3964"/>
          <a:stretch>
            <a:fillRect/>
          </a:stretch>
        </p:blipFill>
        <p:spPr>
          <a:xfrm>
            <a:off x="0" y="1"/>
            <a:ext cx="5665603" cy="6857999"/>
          </a:xfrm>
          <a:custGeom>
            <a:avLst/>
            <a:gdLst>
              <a:gd name="connsiteX0" fmla="*/ 0 w 7554138"/>
              <a:gd name="connsiteY0" fmla="*/ 0 h 6857999"/>
              <a:gd name="connsiteX1" fmla="*/ 7554138 w 7554138"/>
              <a:gd name="connsiteY1" fmla="*/ 0 h 6857999"/>
              <a:gd name="connsiteX2" fmla="*/ 7554138 w 7554138"/>
              <a:gd name="connsiteY2" fmla="*/ 6857999 h 6857999"/>
              <a:gd name="connsiteX3" fmla="*/ 0 w 7554138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54138" h="6857999">
                <a:moveTo>
                  <a:pt x="0" y="0"/>
                </a:moveTo>
                <a:lnTo>
                  <a:pt x="7554138" y="0"/>
                </a:lnTo>
                <a:lnTo>
                  <a:pt x="7554138" y="6857999"/>
                </a:lnTo>
                <a:lnTo>
                  <a:pt x="0" y="6857999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A0C41E4-DDAA-7248-A18A-7F0E931331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060" y="1243013"/>
            <a:ext cx="2891790" cy="4371974"/>
          </a:xfrm>
        </p:spPr>
        <p:txBody>
          <a:bodyPr>
            <a:normAutofit/>
          </a:bodyPr>
          <a:lstStyle/>
          <a:p>
            <a:r>
              <a:rPr lang="en-GB">
                <a:solidFill>
                  <a:srgbClr val="FFFFFF"/>
                </a:solidFill>
              </a:rPr>
              <a:t>Caveats to the analysis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735DC46-5663-471D-AADB-81E00E65BC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00637" y="0"/>
            <a:ext cx="4043363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A79891-023B-7E48-9E62-5DA1F8F5D0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29150" y="804672"/>
            <a:ext cx="3915918" cy="5230368"/>
          </a:xfrm>
        </p:spPr>
        <p:txBody>
          <a:bodyPr anchor="ctr">
            <a:normAutofit/>
          </a:bodyPr>
          <a:lstStyle/>
          <a:p>
            <a:r>
              <a:rPr lang="en-GB" sz="2100" dirty="0">
                <a:solidFill>
                  <a:srgbClr val="000000"/>
                </a:solidFill>
              </a:rPr>
              <a:t>More work to be done</a:t>
            </a:r>
          </a:p>
          <a:p>
            <a:r>
              <a:rPr lang="en-GB" sz="2100" dirty="0">
                <a:solidFill>
                  <a:srgbClr val="000000"/>
                </a:solidFill>
              </a:rPr>
              <a:t>”Headline” figures only</a:t>
            </a:r>
          </a:p>
          <a:p>
            <a:r>
              <a:rPr lang="en-GB" sz="2100" dirty="0">
                <a:solidFill>
                  <a:srgbClr val="000000"/>
                </a:solidFill>
              </a:rPr>
              <a:t>Relationships may be more complex / structural /regional/ country specific</a:t>
            </a:r>
          </a:p>
          <a:p>
            <a:r>
              <a:rPr lang="en-GB" sz="2100" dirty="0">
                <a:solidFill>
                  <a:srgbClr val="000000"/>
                </a:solidFill>
              </a:rPr>
              <a:t>Productivity != productivity growth</a:t>
            </a:r>
          </a:p>
          <a:p>
            <a:endParaRPr lang="en-GB" sz="21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60932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DDF80-E96C-F942-A0F1-1ADE7C4F8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Review versus EU28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80E5AA-55B5-0041-8220-4AA2D0C60F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GB" dirty="0"/>
              <a:t>Versus EU28 UK is weakest in</a:t>
            </a:r>
          </a:p>
          <a:p>
            <a:pPr marL="0" indent="0">
              <a:buNone/>
            </a:pPr>
            <a:endParaRPr lang="en-GB" dirty="0"/>
          </a:p>
          <a:p>
            <a:pPr lvl="0"/>
            <a:r>
              <a:rPr lang="en-GB" dirty="0"/>
              <a:t>Professional, science and business services</a:t>
            </a:r>
          </a:p>
          <a:p>
            <a:pPr lvl="1"/>
            <a:r>
              <a:rPr lang="en-GB" dirty="0"/>
              <a:t>Irish productivity growth versus Croatia</a:t>
            </a:r>
          </a:p>
          <a:p>
            <a:pPr lvl="1"/>
            <a:r>
              <a:rPr lang="en-GB" dirty="0"/>
              <a:t>Switzerland productivity versus Greece</a:t>
            </a:r>
          </a:p>
          <a:p>
            <a:pPr lvl="1"/>
            <a:endParaRPr lang="en-GB" dirty="0"/>
          </a:p>
          <a:p>
            <a:pPr lvl="0"/>
            <a:r>
              <a:rPr lang="en-GB" dirty="0"/>
              <a:t>Financial and insurance activities</a:t>
            </a:r>
          </a:p>
          <a:p>
            <a:pPr lvl="1"/>
            <a:r>
              <a:rPr lang="en-GB" dirty="0"/>
              <a:t>Polish and </a:t>
            </a:r>
            <a:r>
              <a:rPr lang="en-GB" dirty="0" err="1"/>
              <a:t>Cazech</a:t>
            </a:r>
            <a:r>
              <a:rPr lang="en-GB" dirty="0"/>
              <a:t> productivity growth versus Estonia</a:t>
            </a:r>
          </a:p>
          <a:p>
            <a:pPr lvl="1"/>
            <a:r>
              <a:rPr lang="en-GB" dirty="0" err="1"/>
              <a:t>Norweigan</a:t>
            </a:r>
            <a:r>
              <a:rPr lang="en-GB" dirty="0"/>
              <a:t> and Luxembourg productivity versus Lithuania</a:t>
            </a:r>
          </a:p>
          <a:p>
            <a:pPr lvl="1"/>
            <a:endParaRPr lang="en-GB" dirty="0"/>
          </a:p>
          <a:p>
            <a:pPr lvl="0"/>
            <a:r>
              <a:rPr lang="en-GB" dirty="0"/>
              <a:t>Public admin, defence, education and health</a:t>
            </a:r>
          </a:p>
          <a:p>
            <a:pPr lvl="1"/>
            <a:r>
              <a:rPr lang="en-GB" dirty="0"/>
              <a:t>Latvian productivity growth versus Romania</a:t>
            </a:r>
          </a:p>
          <a:p>
            <a:pPr lvl="1"/>
            <a:r>
              <a:rPr lang="en-GB" dirty="0"/>
              <a:t>Netherlands and Italian productivity versus Sweden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070044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B91DE6-A784-0946-9441-EAA37C994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Review for Scotland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205A0A-9378-3845-BC48-39DBBD7EE0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Scotland is doing well versus UK in</a:t>
            </a:r>
          </a:p>
          <a:p>
            <a:pPr lvl="0"/>
            <a:r>
              <a:rPr lang="en-GB" dirty="0"/>
              <a:t>Health and education</a:t>
            </a:r>
          </a:p>
          <a:p>
            <a:endParaRPr lang="en-GB" dirty="0"/>
          </a:p>
          <a:p>
            <a:r>
              <a:rPr lang="en-GB" dirty="0"/>
              <a:t>Scotland is doing poorly versus UK in</a:t>
            </a:r>
          </a:p>
          <a:p>
            <a:pPr lvl="0"/>
            <a:r>
              <a:rPr lang="en-GB" dirty="0"/>
              <a:t>Public admin and defence</a:t>
            </a:r>
          </a:p>
          <a:p>
            <a:endParaRPr lang="en-GB" dirty="0"/>
          </a:p>
          <a:p>
            <a:r>
              <a:rPr lang="en-GB" dirty="0"/>
              <a:t>Scotland could be doing better versus UK in</a:t>
            </a:r>
          </a:p>
          <a:p>
            <a:pPr lvl="0"/>
            <a:r>
              <a:rPr lang="en-GB" dirty="0"/>
              <a:t>Financial and insurance activities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313478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CB6C291-6CAF-46DF-ACFF-AADF0FD03F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82719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EBADBCA-DA20-4279-93C6-011DEF18AA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953" t="3964" b="3964"/>
          <a:stretch>
            <a:fillRect/>
          </a:stretch>
        </p:blipFill>
        <p:spPr>
          <a:xfrm>
            <a:off x="0" y="1"/>
            <a:ext cx="5665603" cy="6857999"/>
          </a:xfrm>
          <a:custGeom>
            <a:avLst/>
            <a:gdLst>
              <a:gd name="connsiteX0" fmla="*/ 0 w 7554138"/>
              <a:gd name="connsiteY0" fmla="*/ 0 h 6857999"/>
              <a:gd name="connsiteX1" fmla="*/ 7554138 w 7554138"/>
              <a:gd name="connsiteY1" fmla="*/ 0 h 6857999"/>
              <a:gd name="connsiteX2" fmla="*/ 7554138 w 7554138"/>
              <a:gd name="connsiteY2" fmla="*/ 6857999 h 6857999"/>
              <a:gd name="connsiteX3" fmla="*/ 0 w 7554138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54138" h="6857999">
                <a:moveTo>
                  <a:pt x="0" y="0"/>
                </a:moveTo>
                <a:lnTo>
                  <a:pt x="7554138" y="0"/>
                </a:lnTo>
                <a:lnTo>
                  <a:pt x="7554138" y="6857999"/>
                </a:lnTo>
                <a:lnTo>
                  <a:pt x="0" y="6857999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496FDE2-CAD8-D94E-AD7B-44BC3FEDA3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060" y="1243013"/>
            <a:ext cx="2891790" cy="4371974"/>
          </a:xfrm>
        </p:spPr>
        <p:txBody>
          <a:bodyPr>
            <a:normAutofit/>
          </a:bodyPr>
          <a:lstStyle/>
          <a:p>
            <a:r>
              <a:rPr lang="en-GB">
                <a:solidFill>
                  <a:srgbClr val="FFFFFF"/>
                </a:solidFill>
              </a:rPr>
              <a:t>Approach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735DC46-5663-471D-AADB-81E00E65BC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00637" y="0"/>
            <a:ext cx="4043363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C2FF23-3435-A44E-AAAC-B244007D91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29150" y="804672"/>
            <a:ext cx="3915918" cy="5230368"/>
          </a:xfrm>
        </p:spPr>
        <p:txBody>
          <a:bodyPr anchor="ctr">
            <a:normAutofit/>
          </a:bodyPr>
          <a:lstStyle/>
          <a:p>
            <a:r>
              <a:rPr lang="en-GB" sz="2100" dirty="0">
                <a:solidFill>
                  <a:srgbClr val="000000"/>
                </a:solidFill>
              </a:rPr>
              <a:t>Fully understand client brief</a:t>
            </a:r>
          </a:p>
          <a:p>
            <a:pPr marL="0" indent="0">
              <a:buNone/>
            </a:pPr>
            <a:endParaRPr lang="en-GB" sz="2100" dirty="0">
              <a:solidFill>
                <a:srgbClr val="000000"/>
              </a:solidFill>
            </a:endParaRPr>
          </a:p>
          <a:p>
            <a:r>
              <a:rPr lang="en-GB" sz="2100" dirty="0">
                <a:solidFill>
                  <a:srgbClr val="000000"/>
                </a:solidFill>
              </a:rPr>
              <a:t>Differentiate from other consultants’ briefs</a:t>
            </a:r>
          </a:p>
          <a:p>
            <a:endParaRPr lang="en-GB" sz="2100" dirty="0">
              <a:solidFill>
                <a:srgbClr val="000000"/>
              </a:solidFill>
            </a:endParaRPr>
          </a:p>
          <a:p>
            <a:r>
              <a:rPr lang="en-GB" sz="2100" dirty="0">
                <a:solidFill>
                  <a:srgbClr val="000000"/>
                </a:solidFill>
              </a:rPr>
              <a:t>Selectivity with the extensive datasets</a:t>
            </a:r>
          </a:p>
          <a:p>
            <a:pPr marL="0" indent="0">
              <a:buNone/>
            </a:pPr>
            <a:endParaRPr lang="en-GB" sz="2100" dirty="0">
              <a:solidFill>
                <a:srgbClr val="000000"/>
              </a:solidFill>
            </a:endParaRPr>
          </a:p>
          <a:p>
            <a:r>
              <a:rPr lang="en-GB" sz="2100" dirty="0">
                <a:solidFill>
                  <a:srgbClr val="000000"/>
                </a:solidFill>
              </a:rPr>
              <a:t>Adding value to the data</a:t>
            </a:r>
          </a:p>
          <a:p>
            <a:pPr marL="0" indent="0">
              <a:buNone/>
            </a:pPr>
            <a:endParaRPr lang="en-GB" sz="2100" dirty="0">
              <a:solidFill>
                <a:srgbClr val="000000"/>
              </a:solidFill>
            </a:endParaRPr>
          </a:p>
          <a:p>
            <a:r>
              <a:rPr lang="en-GB" sz="2100" dirty="0">
                <a:solidFill>
                  <a:srgbClr val="000000"/>
                </a:solidFill>
              </a:rPr>
              <a:t>Providing insight</a:t>
            </a:r>
          </a:p>
          <a:p>
            <a:endParaRPr lang="en-GB" sz="21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90899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2CB6C291-6CAF-46DF-ACFF-AADF0FD03F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82719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1EBADBCA-DA20-4279-93C6-011DEF18AA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953" t="3964" b="3964"/>
          <a:stretch>
            <a:fillRect/>
          </a:stretch>
        </p:blipFill>
        <p:spPr>
          <a:xfrm>
            <a:off x="0" y="1"/>
            <a:ext cx="5665603" cy="6857999"/>
          </a:xfrm>
          <a:custGeom>
            <a:avLst/>
            <a:gdLst>
              <a:gd name="connsiteX0" fmla="*/ 0 w 7554138"/>
              <a:gd name="connsiteY0" fmla="*/ 0 h 6857999"/>
              <a:gd name="connsiteX1" fmla="*/ 7554138 w 7554138"/>
              <a:gd name="connsiteY1" fmla="*/ 0 h 6857999"/>
              <a:gd name="connsiteX2" fmla="*/ 7554138 w 7554138"/>
              <a:gd name="connsiteY2" fmla="*/ 6857999 h 6857999"/>
              <a:gd name="connsiteX3" fmla="*/ 0 w 7554138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54138" h="6857999">
                <a:moveTo>
                  <a:pt x="0" y="0"/>
                </a:moveTo>
                <a:lnTo>
                  <a:pt x="7554138" y="0"/>
                </a:lnTo>
                <a:lnTo>
                  <a:pt x="7554138" y="6857999"/>
                </a:lnTo>
                <a:lnTo>
                  <a:pt x="0" y="6857999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C9F62BC-94C1-414B-A576-A380B0F55E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060" y="1243013"/>
            <a:ext cx="2891790" cy="4371974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FFFFFF"/>
                </a:solidFill>
              </a:rPr>
              <a:t>Client brief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735DC46-5663-471D-AADB-81E00E65BC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00637" y="0"/>
            <a:ext cx="4043363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2BB4B6-3ABE-DC46-A9EF-E9A2189CD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29150" y="804672"/>
            <a:ext cx="3915918" cy="5230368"/>
          </a:xfrm>
        </p:spPr>
        <p:txBody>
          <a:bodyPr anchor="ctr">
            <a:normAutofit lnSpcReduction="10000"/>
          </a:bodyPr>
          <a:lstStyle/>
          <a:p>
            <a:pPr marL="0" indent="0">
              <a:buNone/>
            </a:pPr>
            <a:r>
              <a:rPr lang="en-GB" sz="2100" b="1" dirty="0">
                <a:solidFill>
                  <a:srgbClr val="000000"/>
                </a:solidFill>
              </a:rPr>
              <a:t>How can we improve productivity within Scotland and the UK overall? </a:t>
            </a:r>
          </a:p>
          <a:p>
            <a:pPr marL="0" indent="0">
              <a:buNone/>
            </a:pPr>
            <a:endParaRPr lang="en-GB" sz="2100" dirty="0">
              <a:solidFill>
                <a:srgbClr val="000000"/>
              </a:solidFill>
            </a:endParaRPr>
          </a:p>
          <a:p>
            <a:pPr fontAlgn="auto"/>
            <a:endParaRPr lang="en-GB" sz="2100" dirty="0">
              <a:solidFill>
                <a:srgbClr val="000000"/>
              </a:solidFill>
            </a:endParaRPr>
          </a:p>
          <a:p>
            <a:pPr fontAlgn="auto"/>
            <a:r>
              <a:rPr lang="en-GB" sz="2100" dirty="0">
                <a:solidFill>
                  <a:srgbClr val="000000"/>
                </a:solidFill>
              </a:rPr>
              <a:t>Which industries are lagging behind in terms of productivity and how could they catch up?</a:t>
            </a:r>
          </a:p>
          <a:p>
            <a:pPr marL="0" indent="0" fontAlgn="auto">
              <a:buNone/>
            </a:pPr>
            <a:endParaRPr lang="en-GB" sz="2100" dirty="0">
              <a:solidFill>
                <a:srgbClr val="000000"/>
              </a:solidFill>
            </a:endParaRPr>
          </a:p>
          <a:p>
            <a:r>
              <a:rPr lang="en-GB" sz="2100" dirty="0">
                <a:solidFill>
                  <a:srgbClr val="000000"/>
                </a:solidFill>
              </a:rPr>
              <a:t>What factors can be improved to increase employee and/or business productivity across UK regions? </a:t>
            </a:r>
          </a:p>
          <a:p>
            <a:pPr marL="0" indent="0">
              <a:buNone/>
            </a:pPr>
            <a:endParaRPr lang="en-GB" sz="2100" dirty="0">
              <a:solidFill>
                <a:srgbClr val="000000"/>
              </a:solidFill>
            </a:endParaRPr>
          </a:p>
          <a:p>
            <a:pPr fontAlgn="auto"/>
            <a:r>
              <a:rPr lang="en-GB" sz="2100" dirty="0">
                <a:solidFill>
                  <a:srgbClr val="000000"/>
                </a:solidFill>
              </a:rPr>
              <a:t>Can we predict overall UK productivity rates?  </a:t>
            </a:r>
          </a:p>
          <a:p>
            <a:endParaRPr lang="en-GB" sz="21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34344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CB6C291-6CAF-46DF-ACFF-AADF0FD03F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82719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EBADBCA-DA20-4279-93C6-011DEF18AA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953" t="3964" b="3964"/>
          <a:stretch>
            <a:fillRect/>
          </a:stretch>
        </p:blipFill>
        <p:spPr>
          <a:xfrm>
            <a:off x="0" y="1"/>
            <a:ext cx="5665603" cy="6857999"/>
          </a:xfrm>
          <a:custGeom>
            <a:avLst/>
            <a:gdLst>
              <a:gd name="connsiteX0" fmla="*/ 0 w 7554138"/>
              <a:gd name="connsiteY0" fmla="*/ 0 h 6857999"/>
              <a:gd name="connsiteX1" fmla="*/ 7554138 w 7554138"/>
              <a:gd name="connsiteY1" fmla="*/ 0 h 6857999"/>
              <a:gd name="connsiteX2" fmla="*/ 7554138 w 7554138"/>
              <a:gd name="connsiteY2" fmla="*/ 6857999 h 6857999"/>
              <a:gd name="connsiteX3" fmla="*/ 0 w 7554138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54138" h="6857999">
                <a:moveTo>
                  <a:pt x="0" y="0"/>
                </a:moveTo>
                <a:lnTo>
                  <a:pt x="7554138" y="0"/>
                </a:lnTo>
                <a:lnTo>
                  <a:pt x="7554138" y="6857999"/>
                </a:lnTo>
                <a:lnTo>
                  <a:pt x="0" y="6857999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1FACC4F-E203-6548-B6A6-1250B1A337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060" y="1243013"/>
            <a:ext cx="2891790" cy="4371974"/>
          </a:xfrm>
        </p:spPr>
        <p:txBody>
          <a:bodyPr>
            <a:normAutofit/>
          </a:bodyPr>
          <a:lstStyle/>
          <a:p>
            <a:r>
              <a:rPr lang="en-GB">
                <a:solidFill>
                  <a:srgbClr val="FFFFFF"/>
                </a:solidFill>
              </a:rPr>
              <a:t>Analysis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735DC46-5663-471D-AADB-81E00E65BC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00637" y="0"/>
            <a:ext cx="4043363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794E73-6F11-4E46-9D7A-BB6D5D8616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29150" y="804672"/>
            <a:ext cx="3915918" cy="5230368"/>
          </a:xfrm>
        </p:spPr>
        <p:txBody>
          <a:bodyPr anchor="ctr">
            <a:normAutofit/>
          </a:bodyPr>
          <a:lstStyle/>
          <a:p>
            <a:pPr marL="385763" indent="-385763">
              <a:buAutoNum type="arabicParenR"/>
            </a:pPr>
            <a:r>
              <a:rPr lang="en-GB" sz="1900" dirty="0">
                <a:solidFill>
                  <a:srgbClr val="000000"/>
                </a:solidFill>
              </a:rPr>
              <a:t>Verify assertions</a:t>
            </a:r>
          </a:p>
          <a:p>
            <a:pPr marL="385763" indent="-385763">
              <a:buAutoNum type="arabicParenR"/>
            </a:pPr>
            <a:r>
              <a:rPr lang="en-GB" sz="1900" dirty="0">
                <a:solidFill>
                  <a:srgbClr val="000000"/>
                </a:solidFill>
              </a:rPr>
              <a:t>Comparison versus UK history and other countries</a:t>
            </a:r>
          </a:p>
          <a:p>
            <a:pPr marL="385763" indent="-385763">
              <a:buAutoNum type="arabicParenR"/>
            </a:pPr>
            <a:r>
              <a:rPr lang="en-GB" sz="1900" dirty="0">
                <a:solidFill>
                  <a:srgbClr val="000000"/>
                </a:solidFill>
              </a:rPr>
              <a:t>Emphasis on Scottish insights</a:t>
            </a:r>
          </a:p>
          <a:p>
            <a:pPr marL="385763" indent="-385763">
              <a:buAutoNum type="arabicParenR"/>
            </a:pPr>
            <a:r>
              <a:rPr lang="en-GB" sz="1900" dirty="0">
                <a:solidFill>
                  <a:srgbClr val="000000"/>
                </a:solidFill>
              </a:rPr>
              <a:t>Identify poorly performing sectors</a:t>
            </a:r>
          </a:p>
          <a:p>
            <a:pPr marL="385763" indent="-385763">
              <a:buAutoNum type="arabicParenR"/>
            </a:pPr>
            <a:r>
              <a:rPr lang="en-GB" sz="1900" dirty="0">
                <a:solidFill>
                  <a:srgbClr val="000000"/>
                </a:solidFill>
              </a:rPr>
              <a:t>Identify poorly performing regions</a:t>
            </a:r>
          </a:p>
          <a:p>
            <a:pPr marL="385763" indent="-385763">
              <a:buAutoNum type="arabicParenR"/>
            </a:pPr>
            <a:r>
              <a:rPr lang="en-GB" sz="1900" dirty="0">
                <a:solidFill>
                  <a:srgbClr val="000000"/>
                </a:solidFill>
              </a:rPr>
              <a:t>Identify biggest bang for buck</a:t>
            </a:r>
          </a:p>
          <a:p>
            <a:pPr marL="385763" indent="-385763">
              <a:buFont typeface="Arial" panose="020B0604020202020204" pitchFamily="34" charset="0"/>
              <a:buAutoNum type="arabicParenR"/>
            </a:pPr>
            <a:r>
              <a:rPr lang="en-GB" sz="1900" dirty="0">
                <a:solidFill>
                  <a:srgbClr val="000000"/>
                </a:solidFill>
              </a:rPr>
              <a:t>Create model to understand specifics of UK productivity</a:t>
            </a:r>
          </a:p>
          <a:p>
            <a:pPr marL="385763" indent="-385763">
              <a:buAutoNum type="arabicParenR"/>
            </a:pPr>
            <a:r>
              <a:rPr lang="en-GB" sz="1900" dirty="0">
                <a:solidFill>
                  <a:srgbClr val="000000"/>
                </a:solidFill>
              </a:rPr>
              <a:t>Identify most feasible area to focus on</a:t>
            </a:r>
          </a:p>
          <a:p>
            <a:pPr marL="385763" indent="-385763">
              <a:buAutoNum type="arabicParenR"/>
            </a:pPr>
            <a:r>
              <a:rPr lang="en-GB" sz="1900" dirty="0">
                <a:solidFill>
                  <a:srgbClr val="000000"/>
                </a:solidFill>
              </a:rPr>
              <a:t>Work with client on implementation</a:t>
            </a:r>
          </a:p>
          <a:p>
            <a:pPr marL="385763" indent="-385763">
              <a:buAutoNum type="arabicParenR"/>
            </a:pPr>
            <a:endParaRPr lang="en-GB" sz="19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80466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23E859E-BCBF-4E66-BDB2-B45C407894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2827419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A9AEE7E-B925-446D-8A61-75BFE40B8B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716" b="33968"/>
          <a:stretch/>
        </p:blipFill>
        <p:spPr>
          <a:xfrm>
            <a:off x="0" y="1217573"/>
            <a:ext cx="9144000" cy="1393277"/>
          </a:xfrm>
          <a:custGeom>
            <a:avLst/>
            <a:gdLst>
              <a:gd name="connsiteX0" fmla="*/ 0 w 12192000"/>
              <a:gd name="connsiteY0" fmla="*/ 0 h 3049325"/>
              <a:gd name="connsiteX1" fmla="*/ 12192000 w 12192000"/>
              <a:gd name="connsiteY1" fmla="*/ 0 h 3049325"/>
              <a:gd name="connsiteX2" fmla="*/ 12192000 w 12192000"/>
              <a:gd name="connsiteY2" fmla="*/ 3049325 h 3049325"/>
              <a:gd name="connsiteX3" fmla="*/ 0 w 12192000"/>
              <a:gd name="connsiteY3" fmla="*/ 3049325 h 3049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049325">
                <a:moveTo>
                  <a:pt x="0" y="0"/>
                </a:moveTo>
                <a:lnTo>
                  <a:pt x="12192000" y="0"/>
                </a:lnTo>
                <a:lnTo>
                  <a:pt x="12192000" y="3049325"/>
                </a:lnTo>
                <a:lnTo>
                  <a:pt x="0" y="3049325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6AFF57C-02D4-F54E-A307-5B02D205D3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504" y="457200"/>
            <a:ext cx="7934548" cy="1299411"/>
          </a:xfrm>
        </p:spPr>
        <p:txBody>
          <a:bodyPr>
            <a:normAutofit/>
          </a:bodyPr>
          <a:lstStyle/>
          <a:p>
            <a:r>
              <a:rPr lang="en-GB">
                <a:solidFill>
                  <a:srgbClr val="FFFFFF"/>
                </a:solidFill>
              </a:rPr>
              <a:t>Challenges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45D527E-542C-44E0-8FC2-F03B24CFA2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2466471"/>
            <a:ext cx="9141714" cy="439152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268257-2FBF-8B4B-A3C9-2645B0D79D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503" y="3350153"/>
            <a:ext cx="3716020" cy="219245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A19A86-9F3A-5A46-977C-835A2172C5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66153" y="2827419"/>
            <a:ext cx="3771900" cy="3227626"/>
          </a:xfrm>
        </p:spPr>
        <p:txBody>
          <a:bodyPr anchor="ctr">
            <a:normAutofit/>
          </a:bodyPr>
          <a:lstStyle/>
          <a:p>
            <a:r>
              <a:rPr lang="en-GB" sz="1200">
                <a:solidFill>
                  <a:srgbClr val="000000"/>
                </a:solidFill>
              </a:rPr>
              <a:t>Very wide data</a:t>
            </a:r>
          </a:p>
          <a:p>
            <a:r>
              <a:rPr lang="en-GB" sz="1200">
                <a:solidFill>
                  <a:srgbClr val="000000"/>
                </a:solidFill>
              </a:rPr>
              <a:t>Spreadsheets with multiple tabs</a:t>
            </a:r>
          </a:p>
          <a:p>
            <a:r>
              <a:rPr lang="en-GB" sz="1200">
                <a:solidFill>
                  <a:srgbClr val="000000"/>
                </a:solidFill>
              </a:rPr>
              <a:t>High volume of data</a:t>
            </a:r>
          </a:p>
          <a:p>
            <a:r>
              <a:rPr lang="en-GB" sz="1200">
                <a:solidFill>
                  <a:srgbClr val="000000"/>
                </a:solidFill>
              </a:rPr>
              <a:t>Data from different sources</a:t>
            </a:r>
          </a:p>
          <a:p>
            <a:r>
              <a:rPr lang="en-GB" sz="1200">
                <a:solidFill>
                  <a:srgbClr val="000000"/>
                </a:solidFill>
              </a:rPr>
              <a:t>Different sector classifications</a:t>
            </a:r>
          </a:p>
          <a:p>
            <a:r>
              <a:rPr lang="en-GB" sz="1200">
                <a:solidFill>
                  <a:srgbClr val="000000"/>
                </a:solidFill>
              </a:rPr>
              <a:t>Different time periods</a:t>
            </a:r>
          </a:p>
          <a:p>
            <a:r>
              <a:rPr lang="en-GB" sz="1200">
                <a:solidFill>
                  <a:srgbClr val="000000"/>
                </a:solidFill>
              </a:rPr>
              <a:t>Different category splits</a:t>
            </a:r>
          </a:p>
          <a:p>
            <a:r>
              <a:rPr lang="en-GB" sz="1200">
                <a:solidFill>
                  <a:srgbClr val="000000"/>
                </a:solidFill>
              </a:rPr>
              <a:t>Different sides of same D10 – e.g. output per </a:t>
            </a:r>
          </a:p>
          <a:p>
            <a:r>
              <a:rPr lang="en-GB" sz="1200">
                <a:solidFill>
                  <a:srgbClr val="000000"/>
                </a:solidFill>
              </a:rPr>
              <a:t>Organisation</a:t>
            </a:r>
          </a:p>
          <a:p>
            <a:r>
              <a:rPr lang="en-GB" sz="1200">
                <a:solidFill>
                  <a:srgbClr val="000000"/>
                </a:solidFill>
              </a:rPr>
              <a:t>Focus</a:t>
            </a:r>
          </a:p>
          <a:p>
            <a:r>
              <a:rPr lang="en-GB" sz="1200">
                <a:solidFill>
                  <a:srgbClr val="000000"/>
                </a:solidFill>
              </a:rPr>
              <a:t>Keeping code DRY</a:t>
            </a:r>
          </a:p>
          <a:p>
            <a:endParaRPr lang="en-GB" sz="1200">
              <a:solidFill>
                <a:srgbClr val="000000"/>
              </a:solidFill>
            </a:endParaRPr>
          </a:p>
          <a:p>
            <a:endParaRPr lang="en-GB" sz="1200">
              <a:solidFill>
                <a:srgbClr val="000000"/>
              </a:solidFill>
            </a:endParaRPr>
          </a:p>
          <a:p>
            <a:endParaRPr lang="en-GB" sz="12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34925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22C03E-3150-6E4C-B566-2A9666539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Additional data</a:t>
            </a:r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8DD54887-0BCC-5A42-AD79-6B61452B05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47937" y="2125266"/>
            <a:ext cx="2291957" cy="30861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E928606-89ED-6B4D-A828-A8DA802003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4167" y="2049066"/>
            <a:ext cx="2438400" cy="2438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6BBCA9E-5B25-724D-9B88-3DFB048874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3892" y="2045193"/>
            <a:ext cx="2200275" cy="23622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153AC1C-0506-6648-83FB-8884E49A12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8606" y="2125266"/>
            <a:ext cx="2133600" cy="3086100"/>
          </a:xfrm>
          <a:prstGeom prst="rect">
            <a:avLst/>
          </a:prstGeom>
        </p:spPr>
      </p:pic>
      <p:sp>
        <p:nvSpPr>
          <p:cNvPr id="11" name="Right Arrow 10">
            <a:extLst>
              <a:ext uri="{FF2B5EF4-FFF2-40B4-BE49-F238E27FC236}">
                <a16:creationId xmlns:a16="http://schemas.microsoft.com/office/drawing/2014/main" id="{A6AB9E79-D8C1-B647-A7B1-C33892A09DA3}"/>
              </a:ext>
            </a:extLst>
          </p:cNvPr>
          <p:cNvSpPr/>
          <p:nvPr/>
        </p:nvSpPr>
        <p:spPr>
          <a:xfrm rot="20735616">
            <a:off x="43107" y="3622985"/>
            <a:ext cx="7301616" cy="4766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350" dirty="0"/>
              <a:t>Bin</a:t>
            </a:r>
          </a:p>
        </p:txBody>
      </p:sp>
    </p:spTree>
    <p:extLst>
      <p:ext uri="{BB962C8B-B14F-4D97-AF65-F5344CB8AC3E}">
        <p14:creationId xmlns:p14="http://schemas.microsoft.com/office/powerpoint/2010/main" val="37316080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E8013F-81AB-C449-A861-D9C308B00F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 the data folder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2F3A80C-A4CC-D24E-94FE-EDBFFA7DBF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72188" y="3310532"/>
            <a:ext cx="2105025" cy="10953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40A59B8-BDC7-FD4B-B82F-2118CD0FE6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713" y="2507975"/>
            <a:ext cx="2105025" cy="2700491"/>
          </a:xfrm>
          <a:prstGeom prst="rect">
            <a:avLst/>
          </a:prstGeom>
        </p:spPr>
      </p:pic>
      <p:cxnSp>
        <p:nvCxnSpPr>
          <p:cNvPr id="7" name="Curved Connector 6">
            <a:extLst>
              <a:ext uri="{FF2B5EF4-FFF2-40B4-BE49-F238E27FC236}">
                <a16:creationId xmlns:a16="http://schemas.microsoft.com/office/drawing/2014/main" id="{15F16CBD-60FE-404C-9901-92F7B65410B5}"/>
              </a:ext>
            </a:extLst>
          </p:cNvPr>
          <p:cNvCxnSpPr>
            <a:cxnSpLocks/>
          </p:cNvCxnSpPr>
          <p:nvPr/>
        </p:nvCxnSpPr>
        <p:spPr>
          <a:xfrm>
            <a:off x="2852738" y="2343150"/>
            <a:ext cx="3001963" cy="1244935"/>
          </a:xfrm>
          <a:prstGeom prst="curvedConnector3">
            <a:avLst/>
          </a:prstGeom>
          <a:ln w="190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urved Connector 7">
            <a:extLst>
              <a:ext uri="{FF2B5EF4-FFF2-40B4-BE49-F238E27FC236}">
                <a16:creationId xmlns:a16="http://schemas.microsoft.com/office/drawing/2014/main" id="{5EE1799B-01A2-0E42-AA68-A8113B82C170}"/>
              </a:ext>
            </a:extLst>
          </p:cNvPr>
          <p:cNvCxnSpPr>
            <a:cxnSpLocks/>
          </p:cNvCxnSpPr>
          <p:nvPr/>
        </p:nvCxnSpPr>
        <p:spPr>
          <a:xfrm flipV="1">
            <a:off x="2852737" y="4125340"/>
            <a:ext cx="3001963" cy="1377000"/>
          </a:xfrm>
          <a:prstGeom prst="curvedConnector3">
            <a:avLst>
              <a:gd name="adj1" fmla="val 50000"/>
            </a:avLst>
          </a:prstGeom>
          <a:ln w="190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19853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12">
            <a:extLst>
              <a:ext uri="{FF2B5EF4-FFF2-40B4-BE49-F238E27FC236}">
                <a16:creationId xmlns:a16="http://schemas.microsoft.com/office/drawing/2014/main" id="{C6B8CC7F-3622-46E3-9272-E1956397D2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176179" cy="456278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14">
            <a:extLst>
              <a:ext uri="{FF2B5EF4-FFF2-40B4-BE49-F238E27FC236}">
                <a16:creationId xmlns:a16="http://schemas.microsoft.com/office/drawing/2014/main" id="{F3FE55B4-2EE5-4A4A-AD80-1A14F660FE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6179" y="0"/>
            <a:ext cx="5967307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16">
            <a:extLst>
              <a:ext uri="{FF2B5EF4-FFF2-40B4-BE49-F238E27FC236}">
                <a16:creationId xmlns:a16="http://schemas.microsoft.com/office/drawing/2014/main" id="{7267E9C1-58F1-46EE-9BBE-108764BF9E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20613F4-826B-C04C-886D-7C458652A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465" y="5073812"/>
            <a:ext cx="4748928" cy="114601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100" dirty="0">
                <a:solidFill>
                  <a:srgbClr val="000000"/>
                </a:solidFill>
              </a:rPr>
              <a:t>What’s your problem?</a:t>
            </a:r>
          </a:p>
        </p:txBody>
      </p:sp>
      <p:sp>
        <p:nvSpPr>
          <p:cNvPr id="26" name="Freeform: Shape 18">
            <a:extLst>
              <a:ext uri="{FF2B5EF4-FFF2-40B4-BE49-F238E27FC236}">
                <a16:creationId xmlns:a16="http://schemas.microsoft.com/office/drawing/2014/main" id="{F62B8A8C-A996-46DA-AB61-1A4DD70734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13" y="2"/>
            <a:ext cx="2849327" cy="3822917"/>
          </a:xfrm>
          <a:custGeom>
            <a:avLst/>
            <a:gdLst>
              <a:gd name="connsiteX0" fmla="*/ 370922 w 3799103"/>
              <a:gd name="connsiteY0" fmla="*/ 0 h 3822917"/>
              <a:gd name="connsiteX1" fmla="*/ 2961741 w 3799103"/>
              <a:gd name="connsiteY1" fmla="*/ 0 h 3822917"/>
              <a:gd name="connsiteX2" fmla="*/ 3023310 w 3799103"/>
              <a:gd name="connsiteY2" fmla="*/ 46041 h 3822917"/>
              <a:gd name="connsiteX3" fmla="*/ 3799103 w 3799103"/>
              <a:gd name="connsiteY3" fmla="*/ 1691074 h 3822917"/>
              <a:gd name="connsiteX4" fmla="*/ 1667260 w 3799103"/>
              <a:gd name="connsiteY4" fmla="*/ 3822917 h 3822917"/>
              <a:gd name="connsiteX5" fmla="*/ 22227 w 3799103"/>
              <a:gd name="connsiteY5" fmla="*/ 3047124 h 3822917"/>
              <a:gd name="connsiteX6" fmla="*/ 0 w 3799103"/>
              <a:gd name="connsiteY6" fmla="*/ 3017401 h 3822917"/>
              <a:gd name="connsiteX7" fmla="*/ 0 w 3799103"/>
              <a:gd name="connsiteY7" fmla="*/ 364747 h 3822917"/>
              <a:gd name="connsiteX8" fmla="*/ 22227 w 3799103"/>
              <a:gd name="connsiteY8" fmla="*/ 335024 h 3822917"/>
              <a:gd name="connsiteX9" fmla="*/ 351088 w 3799103"/>
              <a:gd name="connsiteY9" fmla="*/ 13924 h 38229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799103" h="3822917">
                <a:moveTo>
                  <a:pt x="370922" y="0"/>
                </a:moveTo>
                <a:lnTo>
                  <a:pt x="2961741" y="0"/>
                </a:lnTo>
                <a:lnTo>
                  <a:pt x="3023310" y="46041"/>
                </a:lnTo>
                <a:cubicBezTo>
                  <a:pt x="3497106" y="437052"/>
                  <a:pt x="3799103" y="1028796"/>
                  <a:pt x="3799103" y="1691074"/>
                </a:cubicBezTo>
                <a:cubicBezTo>
                  <a:pt x="3799103" y="2868458"/>
                  <a:pt x="2844644" y="3822917"/>
                  <a:pt x="1667260" y="3822917"/>
                </a:cubicBezTo>
                <a:cubicBezTo>
                  <a:pt x="1004982" y="3822917"/>
                  <a:pt x="413238" y="3520920"/>
                  <a:pt x="22227" y="3047124"/>
                </a:cubicBezTo>
                <a:lnTo>
                  <a:pt x="0" y="3017401"/>
                </a:lnTo>
                <a:lnTo>
                  <a:pt x="0" y="364747"/>
                </a:lnTo>
                <a:lnTo>
                  <a:pt x="22227" y="335024"/>
                </a:lnTo>
                <a:cubicBezTo>
                  <a:pt x="119980" y="216575"/>
                  <a:pt x="230278" y="108864"/>
                  <a:pt x="351088" y="1392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4FEB356-7254-344C-9850-38DF0E8CCA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6606" t="1409" r="342" b="-4702"/>
          <a:stretch/>
        </p:blipFill>
        <p:spPr>
          <a:xfrm>
            <a:off x="274576" y="829340"/>
            <a:ext cx="1968894" cy="1913860"/>
          </a:xfrm>
          <a:prstGeom prst="rect">
            <a:avLst/>
          </a:prstGeom>
        </p:spPr>
      </p:pic>
      <p:sp>
        <p:nvSpPr>
          <p:cNvPr id="21" name="Freeform 63">
            <a:extLst>
              <a:ext uri="{FF2B5EF4-FFF2-40B4-BE49-F238E27FC236}">
                <a16:creationId xmlns:a16="http://schemas.microsoft.com/office/drawing/2014/main" id="{F429BE5F-6DE0-4144-A557-3BE62DC2D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11191" y="2057400"/>
            <a:ext cx="3232809" cy="4800600"/>
          </a:xfrm>
          <a:custGeom>
            <a:avLst/>
            <a:gdLst>
              <a:gd name="connsiteX0" fmla="*/ 2631284 w 4180773"/>
              <a:gd name="connsiteY0" fmla="*/ 0 h 4656219"/>
              <a:gd name="connsiteX1" fmla="*/ 4102460 w 4180773"/>
              <a:gd name="connsiteY1" fmla="*/ 449382 h 4656219"/>
              <a:gd name="connsiteX2" fmla="*/ 4180773 w 4180773"/>
              <a:gd name="connsiteY2" fmla="*/ 507944 h 4656219"/>
              <a:gd name="connsiteX3" fmla="*/ 4180773 w 4180773"/>
              <a:gd name="connsiteY3" fmla="*/ 4656219 h 4656219"/>
              <a:gd name="connsiteX4" fmla="*/ 951501 w 4180773"/>
              <a:gd name="connsiteY4" fmla="*/ 4656219 h 4656219"/>
              <a:gd name="connsiteX5" fmla="*/ 770685 w 4180773"/>
              <a:gd name="connsiteY5" fmla="*/ 4491883 h 4656219"/>
              <a:gd name="connsiteX6" fmla="*/ 0 w 4180773"/>
              <a:gd name="connsiteY6" fmla="*/ 2631284 h 4656219"/>
              <a:gd name="connsiteX7" fmla="*/ 2631284 w 4180773"/>
              <a:gd name="connsiteY7" fmla="*/ 0 h 4656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180773" h="4656219">
                <a:moveTo>
                  <a:pt x="2631284" y="0"/>
                </a:moveTo>
                <a:cubicBezTo>
                  <a:pt x="3176241" y="0"/>
                  <a:pt x="3682504" y="165666"/>
                  <a:pt x="4102460" y="449382"/>
                </a:cubicBezTo>
                <a:lnTo>
                  <a:pt x="4180773" y="507944"/>
                </a:lnTo>
                <a:lnTo>
                  <a:pt x="4180773" y="4656219"/>
                </a:lnTo>
                <a:lnTo>
                  <a:pt x="951501" y="4656219"/>
                </a:lnTo>
                <a:lnTo>
                  <a:pt x="770685" y="4491883"/>
                </a:lnTo>
                <a:cubicBezTo>
                  <a:pt x="294517" y="4015714"/>
                  <a:pt x="0" y="3357893"/>
                  <a:pt x="0" y="2631284"/>
                </a:cubicBezTo>
                <a:cubicBezTo>
                  <a:pt x="0" y="1178066"/>
                  <a:pt x="1178066" y="0"/>
                  <a:pt x="2631284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CE1EFC02-FB03-4241-83C8-4FBA4CAD65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73218" y="0"/>
            <a:ext cx="2537460" cy="2942512"/>
          </a:xfrm>
          <a:custGeom>
            <a:avLst/>
            <a:gdLst>
              <a:gd name="connsiteX0" fmla="*/ 555657 w 3383280"/>
              <a:gd name="connsiteY0" fmla="*/ 0 h 2942512"/>
              <a:gd name="connsiteX1" fmla="*/ 2827623 w 3383280"/>
              <a:gd name="connsiteY1" fmla="*/ 0 h 2942512"/>
              <a:gd name="connsiteX2" fmla="*/ 2887810 w 3383280"/>
              <a:gd name="connsiteY2" fmla="*/ 54702 h 2942512"/>
              <a:gd name="connsiteX3" fmla="*/ 3383280 w 3383280"/>
              <a:gd name="connsiteY3" fmla="*/ 1250872 h 2942512"/>
              <a:gd name="connsiteX4" fmla="*/ 1691640 w 3383280"/>
              <a:gd name="connsiteY4" fmla="*/ 2942512 h 2942512"/>
              <a:gd name="connsiteX5" fmla="*/ 0 w 3383280"/>
              <a:gd name="connsiteY5" fmla="*/ 1250872 h 2942512"/>
              <a:gd name="connsiteX6" fmla="*/ 495470 w 3383280"/>
              <a:gd name="connsiteY6" fmla="*/ 54702 h 2942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83280" h="2942512">
                <a:moveTo>
                  <a:pt x="555657" y="0"/>
                </a:moveTo>
                <a:lnTo>
                  <a:pt x="2827623" y="0"/>
                </a:lnTo>
                <a:lnTo>
                  <a:pt x="2887810" y="54702"/>
                </a:lnTo>
                <a:cubicBezTo>
                  <a:pt x="3193937" y="360829"/>
                  <a:pt x="3383280" y="783739"/>
                  <a:pt x="3383280" y="1250872"/>
                </a:cubicBezTo>
                <a:cubicBezTo>
                  <a:pt x="3383280" y="2185139"/>
                  <a:pt x="2625907" y="2942512"/>
                  <a:pt x="1691640" y="2942512"/>
                </a:cubicBezTo>
                <a:cubicBezTo>
                  <a:pt x="757373" y="2942512"/>
                  <a:pt x="0" y="2185139"/>
                  <a:pt x="0" y="1250872"/>
                </a:cubicBezTo>
                <a:cubicBezTo>
                  <a:pt x="0" y="783739"/>
                  <a:pt x="189344" y="360829"/>
                  <a:pt x="495470" y="54702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4C0044B-E4D9-F349-A7D6-CBF49E8D3E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352358" y="3595700"/>
            <a:ext cx="2791128" cy="18560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9556FC4-709C-F744-A8D5-69D2140C82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05524" y="425523"/>
            <a:ext cx="1903491" cy="1898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5370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448</Words>
  <Application>Microsoft Macintosh PowerPoint</Application>
  <PresentationFormat>On-screen Show (4:3)</PresentationFormat>
  <Paragraphs>95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Arial</vt:lpstr>
      <vt:lpstr>Calibri</vt:lpstr>
      <vt:lpstr>Calibri Light</vt:lpstr>
      <vt:lpstr>Office Theme</vt:lpstr>
      <vt:lpstr>The UK productivity problem Johnny Lau</vt:lpstr>
      <vt:lpstr>Definition</vt:lpstr>
      <vt:lpstr>Approach</vt:lpstr>
      <vt:lpstr>Client brief</vt:lpstr>
      <vt:lpstr>Analysis</vt:lpstr>
      <vt:lpstr>Challenges</vt:lpstr>
      <vt:lpstr>Additional data</vt:lpstr>
      <vt:lpstr>In the data folder</vt:lpstr>
      <vt:lpstr>What’s your problem?</vt:lpstr>
      <vt:lpstr>PowerPoint Presentation</vt:lpstr>
      <vt:lpstr>PowerPoint Presentation</vt:lpstr>
      <vt:lpstr>PowerPoint Presentation</vt:lpstr>
      <vt:lpstr>Professional, scientific and technical</vt:lpstr>
      <vt:lpstr>Professional, scientific and technical</vt:lpstr>
      <vt:lpstr>Professional and business services</vt:lpstr>
      <vt:lpstr>Financial and insurance activities</vt:lpstr>
      <vt:lpstr>Financial and insurance activities</vt:lpstr>
      <vt:lpstr>Financial and insurance activities</vt:lpstr>
      <vt:lpstr>Public admin, defence, education, human health and social work</vt:lpstr>
      <vt:lpstr>Public Admin and Defence</vt:lpstr>
      <vt:lpstr>Public admin and defence</vt:lpstr>
      <vt:lpstr>Health and education</vt:lpstr>
      <vt:lpstr>Health and education</vt:lpstr>
      <vt:lpstr>Caveats to the analysis</vt:lpstr>
      <vt:lpstr>Review versus EU28</vt:lpstr>
      <vt:lpstr>Review for Scotland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UK productivity problem Johnny Lau</dc:title>
  <dc:creator>Lex, Elisabeth</dc:creator>
  <cp:lastModifiedBy>Lex, Elli</cp:lastModifiedBy>
  <cp:revision>2</cp:revision>
  <dcterms:created xsi:type="dcterms:W3CDTF">2020-05-28T12:53:50Z</dcterms:created>
  <dcterms:modified xsi:type="dcterms:W3CDTF">2020-10-10T21:41:25Z</dcterms:modified>
</cp:coreProperties>
</file>